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18"/>
  </p:notesMasterIdLst>
  <p:sldIdLst>
    <p:sldId id="256" r:id="rId3"/>
    <p:sldId id="279" r:id="rId4"/>
    <p:sldId id="272" r:id="rId5"/>
    <p:sldId id="281" r:id="rId6"/>
    <p:sldId id="287" r:id="rId7"/>
    <p:sldId id="289" r:id="rId8"/>
    <p:sldId id="258" r:id="rId9"/>
    <p:sldId id="282" r:id="rId10"/>
    <p:sldId id="280" r:id="rId11"/>
    <p:sldId id="283" r:id="rId12"/>
    <p:sldId id="288" r:id="rId13"/>
    <p:sldId id="285" r:id="rId14"/>
    <p:sldId id="286" r:id="rId15"/>
    <p:sldId id="290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E4848"/>
    <a:srgbClr val="9E2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81893" autoAdjust="0"/>
  </p:normalViewPr>
  <p:slideViewPr>
    <p:cSldViewPr snapToGrid="0">
      <p:cViewPr varScale="1">
        <p:scale>
          <a:sx n="76" d="100"/>
          <a:sy n="76" d="100"/>
        </p:scale>
        <p:origin x="450" y="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66459-8282-444B-A587-F0532ADC2E28}" type="datetimeFigureOut">
              <a:rPr lang="en-AU" smtClean="0"/>
              <a:t>22/01/2020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ABD67-FB65-4CF2-8878-303DAD8363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0508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A-power-spectrum-of-the-Brownian-motion-of-a-trapped-bead-The-solid-curve-is-a-fit-to_fig3_265213779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A-power-spectrum-of-the-Brownian-motion-of-a-trapped-bead-The-solid-curve-is-a-fit-to_fig3_265213779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tical_tweezer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Optical-forces-arising-in-the-ray-optics-regime-A-Momentum-change-of-an-individual_fig16_228334971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opticaltweezers.org/chapter-5-electromagnetic-theory/figure-5-5-vector-spherical-harmonics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Artificial-neural-network-architecture-ANN-i-h-1-h-2-h-n-o_fig1_321259051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owardsdatascience.com/what-the-hell-is-perceptron-626217814f53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ctivation-functions-neural-networks-1cbd9f8d91d6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fycat.com/miniaturedependentcob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BD67-FB65-4CF2-8878-303DAD83637B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9911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BD67-FB65-4CF2-8878-303DAD83637B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6736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BD67-FB65-4CF2-8878-303DAD83637B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1085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Images from:</a:t>
            </a:r>
          </a:p>
          <a:p>
            <a:endParaRPr lang="en-AU" dirty="0"/>
          </a:p>
          <a:p>
            <a:r>
              <a:rPr lang="en-AU" dirty="0"/>
              <a:t>“Calculation of Optical Trapping Landscapes”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BD67-FB65-4CF2-8878-303DAD83637B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3128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Images: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https://www.researchgate.net/figure/A-power-spectrum-of-the-Brownian-motion-of-a-trapped-bead-The-solid-curve-is-a-fit-to_fig3_265213779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BD67-FB65-4CF2-8878-303DAD83637B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137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Neural Networks have become so popular in every field. In an age of almost endless data, becoming increasingly useful to ‘leave the lid on’ and get a functional correlation machine. </a:t>
            </a:r>
          </a:p>
          <a:p>
            <a:r>
              <a:rPr lang="en-AU" dirty="0"/>
              <a:t>I worried at first about leaving the ‘real world’ behind and running a simulation from a network to train another network. However, this may well be the way of the future. </a:t>
            </a:r>
          </a:p>
          <a:p>
            <a:r>
              <a:rPr lang="en-AU" dirty="0"/>
              <a:t>Instead of solving for every case every time, teaching a network everything once. </a:t>
            </a:r>
          </a:p>
          <a:p>
            <a:r>
              <a:rPr lang="en-AU" dirty="0"/>
              <a:t>There are some problems we cannot analytically solve, complicated and important relationships can be created through this correlation. 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Images: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https://www.researchgate.net/figure/A-power-spectrum-of-the-Brownian-motion-of-a-trapped-bead-The-solid-curve-is-a-fit-to_fig3_265213779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BD67-FB65-4CF2-8878-303DAD83637B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0772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BD67-FB65-4CF2-8878-303DAD83637B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4761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Images: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https://en.wikipedia.org/wiki/Optical_tweezers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BD67-FB65-4CF2-8878-303DAD83637B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4136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Images:</a:t>
            </a:r>
          </a:p>
          <a:p>
            <a:endParaRPr lang="en-AU" dirty="0">
              <a:hlinkClick r:id="rId3"/>
            </a:endParaRPr>
          </a:p>
          <a:p>
            <a:r>
              <a:rPr lang="en-AU" dirty="0">
                <a:hlinkClick r:id="rId3"/>
              </a:rPr>
              <a:t>https://www.researchgate.net/figure/Optical-forces-arising-in-the-ray-optics-regime-A-Momentum-change-of-an-individual_fig16_228334971</a:t>
            </a:r>
            <a:endParaRPr lang="en-AU" dirty="0"/>
          </a:p>
          <a:p>
            <a:endParaRPr lang="en-AU" dirty="0"/>
          </a:p>
          <a:p>
            <a:r>
              <a:rPr lang="en-AU" dirty="0">
                <a:hlinkClick r:id="rId4"/>
              </a:rPr>
              <a:t>http://opticaltweezers.org/chapter-5-electromagnetic-theory/figure-5-5-vector-spherical-harmonics/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BD67-FB65-4CF2-8878-303DAD83637B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0480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BD67-FB65-4CF2-8878-303DAD83637B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696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BD67-FB65-4CF2-8878-303DAD83637B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4180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BD67-FB65-4CF2-8878-303DAD83637B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8592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Images: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https://www.researchgate.net/figure/Artificial-neural-network-architecture-ANN-i-h-1-h-2-h-n-o_fig1_321259051</a:t>
            </a:r>
            <a:endParaRPr lang="en-AU" dirty="0"/>
          </a:p>
          <a:p>
            <a:endParaRPr lang="en-AU" dirty="0"/>
          </a:p>
          <a:p>
            <a:r>
              <a:rPr lang="en-AU" dirty="0">
                <a:hlinkClick r:id="rId4"/>
              </a:rPr>
              <a:t>https://towardsdatascience.com/what-the-hell-is-perceptron-626217814f53</a:t>
            </a: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BD67-FB65-4CF2-8878-303DAD83637B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9699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Images:</a:t>
            </a:r>
          </a:p>
          <a:p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>
                <a:hlinkClick r:id="rId3"/>
              </a:rPr>
              <a:t>https://towardsdatascience.com/activation-functions-neural-networks-1cbd9f8d91d6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>
                <a:hlinkClick r:id="rId4"/>
              </a:rPr>
              <a:t>https://gfycat.com/miniaturedependentcob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BD67-FB65-4CF2-8878-303DAD83637B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124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Images:</a:t>
            </a:r>
          </a:p>
          <a:p>
            <a:endParaRPr lang="en-AU" dirty="0"/>
          </a:p>
          <a:p>
            <a:r>
              <a:rPr lang="en-AU" dirty="0"/>
              <a:t>“Machine learning enables fast statistically significant simulations of optically trapped microparticles”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BD67-FB65-4CF2-8878-303DAD83637B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1023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6490-FA73-43AC-A175-FF0497082D57}" type="datetimeFigureOut">
              <a:rPr lang="en-AU" smtClean="0"/>
              <a:t>22/01/2020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6B49-A38B-436C-8927-4E22481D9411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950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6490-FA73-43AC-A175-FF0497082D57}" type="datetimeFigureOut">
              <a:rPr lang="en-AU" smtClean="0"/>
              <a:t>22/01/2020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6B49-A38B-436C-8927-4E22481D94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6684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6490-FA73-43AC-A175-FF0497082D57}" type="datetimeFigureOut">
              <a:rPr lang="en-AU" smtClean="0"/>
              <a:t>22/01/2020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6B49-A38B-436C-8927-4E22481D94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6865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D80FB-99A7-4C53-B441-953805905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F6A1E-6C58-4432-93A8-790B7F90F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22052-E9C6-4E89-B1E4-3699243D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6490-FA73-43AC-A175-FF0497082D57}" type="datetimeFigureOut">
              <a:rPr lang="en-AU" smtClean="0"/>
              <a:t>22/01/2020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EAAFC-F020-4CB6-B7A8-AC6AF06CC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270CF-D12C-4F05-A738-DB10BBF8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6B49-A38B-436C-8927-4E22481D94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3963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2A67-7CEF-44CE-AAA7-89EA0216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71228-C179-4F41-AE7E-93413130A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7FC4D-E1E3-4CF2-B530-595CF00CE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6490-FA73-43AC-A175-FF0497082D57}" type="datetimeFigureOut">
              <a:rPr lang="en-AU" smtClean="0"/>
              <a:t>22/01/2020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D1BEF-A7D1-454B-A803-D172E36C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C9B63-4AD3-44AC-B5AE-86F0FCCD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6B49-A38B-436C-8927-4E22481D94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039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869E-88CD-4AAE-88C0-F6E29ADDB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772A6-21D1-4AE9-AD93-9FAECE690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B465D-C803-4ADF-9091-E7492A38E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6490-FA73-43AC-A175-FF0497082D57}" type="datetimeFigureOut">
              <a:rPr lang="en-AU" smtClean="0"/>
              <a:t>22/01/2020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0150F-2480-4F02-81E7-A893A658C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05A71-BFF0-4167-9BC8-3AE380EBB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6B49-A38B-436C-8927-4E22481D94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6578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8FA72-5C7B-4DF6-844E-AD0701C4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9A68A-36CA-49D8-B8E1-1402508FCE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972E3-8E93-4EC9-8994-65F703CB5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0697E-AE27-4BA8-98D6-B1EAC243F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6490-FA73-43AC-A175-FF0497082D57}" type="datetimeFigureOut">
              <a:rPr lang="en-AU" smtClean="0"/>
              <a:t>22/01/2020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25A59-253C-4FE7-B3A6-60EC41120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F95718-6974-4A11-B3E6-081F70D71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6B49-A38B-436C-8927-4E22481D94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93210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74C38-EC92-4101-8FA1-722BA818D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BE4BD-4DD7-4CB7-8FCD-82B0E7E5E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EE283-3216-4373-A96F-1462B9805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04E514-33B1-4727-B3FE-E2F95874CE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A3667B-A6A0-49BD-8650-5804A9900F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437013-A76E-4A1F-B660-85E56EF4A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6490-FA73-43AC-A175-FF0497082D57}" type="datetimeFigureOut">
              <a:rPr lang="en-AU" smtClean="0"/>
              <a:t>22/01/2020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6BB05A-696F-453D-8550-43E0E578B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FE48AD-DEC0-4658-9AE2-12DD0718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6B49-A38B-436C-8927-4E22481D94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8940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EB1E-4E91-4E30-BB9E-B98C9E10E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9A7D4-A692-461F-BEC4-41398906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6490-FA73-43AC-A175-FF0497082D57}" type="datetimeFigureOut">
              <a:rPr lang="en-AU" smtClean="0"/>
              <a:t>22/01/2020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52B25-6F09-4CEE-94EB-FF0AFAECE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856C8-7FA4-44A8-9D1F-ADA8FB793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6B49-A38B-436C-8927-4E22481D94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8565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F98123-FCE2-4FE8-BE18-BA6C90B83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6490-FA73-43AC-A175-FF0497082D57}" type="datetimeFigureOut">
              <a:rPr lang="en-AU" smtClean="0"/>
              <a:t>22/01/2020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0FCA9F-9EEC-48BD-8852-204C548D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BF70C-6A04-476B-BA14-8350C3FB5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6B49-A38B-436C-8927-4E22481D94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57791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0D441-9A50-4782-B2BD-260A0A9B0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E6479-A0EC-434C-BD15-5D1D5AF59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C89A4-2A04-471E-8546-20E1FCADB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B4CEB-DD4B-4C58-B12F-D8550A73B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6490-FA73-43AC-A175-FF0497082D57}" type="datetimeFigureOut">
              <a:rPr lang="en-AU" smtClean="0"/>
              <a:t>22/01/2020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D4D87-2EA5-47F3-81AD-CC2B330D6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A7DEA-6199-43A6-B7DA-277B20F11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6B49-A38B-436C-8927-4E22481D94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243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6490-FA73-43AC-A175-FF0497082D57}" type="datetimeFigureOut">
              <a:rPr lang="en-AU" smtClean="0"/>
              <a:t>22/01/2020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6B49-A38B-436C-8927-4E22481D94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6046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08C6F-C63E-4A6F-ACC4-724E4426D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4A6095-AB13-417C-AB96-737FD4D4B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984AC4-60EB-4D9C-8FFF-D99E10A13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29DD9-B899-4F1F-BAA6-42F70F35C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6490-FA73-43AC-A175-FF0497082D57}" type="datetimeFigureOut">
              <a:rPr lang="en-AU" smtClean="0"/>
              <a:t>22/01/2020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2EE92-CAE5-4F8A-832F-ABC526055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BA780-6F1F-4343-9572-68173B64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6B49-A38B-436C-8927-4E22481D94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66803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4DE3-8540-4EA0-9BC5-5A088885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C26D25-FB2E-4565-BC45-C0D338095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D7D0A-A34B-40F1-8257-D32F46F2F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6490-FA73-43AC-A175-FF0497082D57}" type="datetimeFigureOut">
              <a:rPr lang="en-AU" smtClean="0"/>
              <a:t>22/01/2020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84779-A461-42C3-8ABE-CF7F491A3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C1196-3249-4399-B2DF-08959ACAD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6B49-A38B-436C-8927-4E22481D94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2131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CAF883-61A9-45CC-897D-97A1682ABC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B197D-53DE-4569-9333-C7A6620DC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85C22-9099-4744-97FE-E16EAC374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6490-FA73-43AC-A175-FF0497082D57}" type="datetimeFigureOut">
              <a:rPr lang="en-AU" smtClean="0"/>
              <a:t>22/01/2020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E1542-94C5-4CB5-94C7-8D3B13BEC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A4A36-C734-4E31-AD94-6B2149163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6B49-A38B-436C-8927-4E22481D94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1511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6490-FA73-43AC-A175-FF0497082D57}" type="datetimeFigureOut">
              <a:rPr lang="en-AU" smtClean="0"/>
              <a:t>22/01/2020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6B49-A38B-436C-8927-4E22481D9411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6490-FA73-43AC-A175-FF0497082D57}" type="datetimeFigureOut">
              <a:rPr lang="en-AU" smtClean="0"/>
              <a:t>22/01/2020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6B49-A38B-436C-8927-4E22481D94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6980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6490-FA73-43AC-A175-FF0497082D57}" type="datetimeFigureOut">
              <a:rPr lang="en-AU" smtClean="0"/>
              <a:t>22/01/2020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6B49-A38B-436C-8927-4E22481D94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8234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6490-FA73-43AC-A175-FF0497082D57}" type="datetimeFigureOut">
              <a:rPr lang="en-AU" smtClean="0"/>
              <a:t>22/01/2020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6B49-A38B-436C-8927-4E22481D94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75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6490-FA73-43AC-A175-FF0497082D57}" type="datetimeFigureOut">
              <a:rPr lang="en-AU" smtClean="0"/>
              <a:t>22/01/2020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6B49-A38B-436C-8927-4E22481D94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5938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2746490-FA73-43AC-A175-FF0497082D57}" type="datetimeFigureOut">
              <a:rPr lang="en-AU" smtClean="0"/>
              <a:t>22/01/2020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986B49-A38B-436C-8927-4E22481D94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0417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6490-FA73-43AC-A175-FF0497082D57}" type="datetimeFigureOut">
              <a:rPr lang="en-AU" smtClean="0"/>
              <a:t>22/01/2020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6B49-A38B-436C-8927-4E22481D94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6909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2746490-FA73-43AC-A175-FF0497082D57}" type="datetimeFigureOut">
              <a:rPr lang="en-AU" smtClean="0"/>
              <a:t>22/01/2020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B986B49-A38B-436C-8927-4E22481D9411}" type="slidenum">
              <a:rPr lang="en-AU" smtClean="0"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912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6D874B-C2BE-4B3F-A46B-A5E2F79B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E746B-CDE9-463D-81C9-FDEC7E216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FC69E-66A9-45F5-8CBE-1161E0B19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46490-FA73-43AC-A175-FF0497082D57}" type="datetimeFigureOut">
              <a:rPr lang="en-AU" smtClean="0"/>
              <a:t>22/01/2020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085C2-987C-40C3-BCBB-3895AEC8D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87E46-6119-4B33-8E55-0EAF5C13F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86B49-A38B-436C-8927-4E22481D94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3032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1E5BE60-3464-4286-919D-D33861BC2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77" y="4883853"/>
            <a:ext cx="10058400" cy="1143000"/>
          </a:xfrm>
        </p:spPr>
        <p:txBody>
          <a:bodyPr/>
          <a:lstStyle/>
          <a:p>
            <a:r>
              <a:rPr lang="en-AU" dirty="0"/>
              <a:t>Lachlan Hamilton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7D1D5D-AA06-4B1B-A9FF-140814F1D29E}"/>
              </a:ext>
            </a:extLst>
          </p:cNvPr>
          <p:cNvGrpSpPr/>
          <p:nvPr/>
        </p:nvGrpSpPr>
        <p:grpSpPr>
          <a:xfrm>
            <a:off x="-60131" y="1"/>
            <a:ext cx="12252131" cy="3429000"/>
            <a:chOff x="-60131" y="1027694"/>
            <a:chExt cx="12252131" cy="3508927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62CCE74B-3C49-42FE-8211-B7DD8EA6DED6}"/>
                </a:ext>
              </a:extLst>
            </p:cNvPr>
            <p:cNvSpPr/>
            <p:nvPr/>
          </p:nvSpPr>
          <p:spPr>
            <a:xfrm rot="5400000">
              <a:off x="1230103" y="-262540"/>
              <a:ext cx="3501843" cy="6082312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70C7A671-2DAA-4A6B-9703-89024A6A767A}"/>
                </a:ext>
              </a:extLst>
            </p:cNvPr>
            <p:cNvSpPr/>
            <p:nvPr/>
          </p:nvSpPr>
          <p:spPr>
            <a:xfrm rot="16200000">
              <a:off x="7356169" y="-299210"/>
              <a:ext cx="3501843" cy="6169819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34DF1D0-A9D9-43DF-A5E1-B07D6429B20E}"/>
                </a:ext>
              </a:extLst>
            </p:cNvPr>
            <p:cNvGrpSpPr/>
            <p:nvPr/>
          </p:nvGrpSpPr>
          <p:grpSpPr>
            <a:xfrm>
              <a:off x="5353605" y="2072974"/>
              <a:ext cx="1484790" cy="1411276"/>
              <a:chOff x="5358172" y="2831487"/>
              <a:chExt cx="1475652" cy="1393672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375825C-2062-4E19-8DE9-08DBB2A8C4CF}"/>
                  </a:ext>
                </a:extLst>
              </p:cNvPr>
              <p:cNvSpPr/>
              <p:nvPr/>
            </p:nvSpPr>
            <p:spPr>
              <a:xfrm>
                <a:off x="5358172" y="2831487"/>
                <a:ext cx="1475652" cy="13936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1" name="Arrow: Curved Right 20">
                <a:extLst>
                  <a:ext uri="{FF2B5EF4-FFF2-40B4-BE49-F238E27FC236}">
                    <a16:creationId xmlns:a16="http://schemas.microsoft.com/office/drawing/2014/main" id="{85B2490B-BECF-4280-B93E-D44A6ACE8880}"/>
                  </a:ext>
                </a:extLst>
              </p:cNvPr>
              <p:cNvSpPr/>
              <p:nvPr/>
            </p:nvSpPr>
            <p:spPr>
              <a:xfrm>
                <a:off x="5478324" y="3200043"/>
                <a:ext cx="360984" cy="670560"/>
              </a:xfrm>
              <a:prstGeom prst="curvedRightArrow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Arrow: Curved Right 21">
                <a:extLst>
                  <a:ext uri="{FF2B5EF4-FFF2-40B4-BE49-F238E27FC236}">
                    <a16:creationId xmlns:a16="http://schemas.microsoft.com/office/drawing/2014/main" id="{B46562BB-4A9C-4E3A-91A4-87710F08BCF8}"/>
                  </a:ext>
                </a:extLst>
              </p:cNvPr>
              <p:cNvSpPr/>
              <p:nvPr/>
            </p:nvSpPr>
            <p:spPr>
              <a:xfrm rot="10800000">
                <a:off x="6352693" y="3193043"/>
                <a:ext cx="360984" cy="670560"/>
              </a:xfrm>
              <a:prstGeom prst="curvedRightArrow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0FFBBA-6447-489D-A1CC-48E727EF7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9296" y="1741218"/>
            <a:ext cx="11161985" cy="3566160"/>
          </a:xfrm>
        </p:spPr>
        <p:txBody>
          <a:bodyPr>
            <a:normAutofit/>
          </a:bodyPr>
          <a:lstStyle/>
          <a:p>
            <a:r>
              <a:rPr lang="en-AU" sz="6600" dirty="0"/>
              <a:t>Predicting Particle Properties</a:t>
            </a:r>
            <a:br>
              <a:rPr lang="en-AU" sz="6600" dirty="0"/>
            </a:br>
            <a:r>
              <a:rPr lang="en-AU" sz="3200" i="1" dirty="0"/>
              <a:t>Training a Neural Network to characterise particles in Laser Tweezers</a:t>
            </a:r>
            <a:br>
              <a:rPr lang="en-AU" sz="6600" dirty="0"/>
            </a:b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3103993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3296B07-584D-4B0A-A0AD-CB437B3B49D6}"/>
              </a:ext>
            </a:extLst>
          </p:cNvPr>
          <p:cNvGrpSpPr/>
          <p:nvPr/>
        </p:nvGrpSpPr>
        <p:grpSpPr>
          <a:xfrm>
            <a:off x="1071968" y="0"/>
            <a:ext cx="9986113" cy="1749704"/>
            <a:chOff x="1102943" y="2554148"/>
            <a:chExt cx="9986113" cy="17497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831DD6-F950-4F70-A7C4-E71F8F223A8F}"/>
                </a:ext>
              </a:extLst>
            </p:cNvPr>
            <p:cNvSpPr/>
            <p:nvPr/>
          </p:nvSpPr>
          <p:spPr>
            <a:xfrm>
              <a:off x="1102943" y="2554148"/>
              <a:ext cx="9986113" cy="1749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DD1222-E7AF-44CB-A116-3D608582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02943" y="2554148"/>
              <a:ext cx="9986113" cy="1749704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0F1F5C6-9472-42F0-B8CC-8B3BC94C315F}"/>
              </a:ext>
            </a:extLst>
          </p:cNvPr>
          <p:cNvSpPr txBox="1">
            <a:spLocks/>
          </p:cNvSpPr>
          <p:nvPr/>
        </p:nvSpPr>
        <p:spPr>
          <a:xfrm>
            <a:off x="999681" y="-153654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Data Generation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D8D85C-9477-4758-8BAD-9A439BA97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006" y="2135183"/>
            <a:ext cx="4065404" cy="30490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1092DE-2A34-4F01-94C4-3A687219A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" y="2133606"/>
            <a:ext cx="4065403" cy="3049052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525718-B80E-4016-9A83-9340CCC860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599" y="2136762"/>
            <a:ext cx="4065401" cy="304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02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3296B07-584D-4B0A-A0AD-CB437B3B49D6}"/>
              </a:ext>
            </a:extLst>
          </p:cNvPr>
          <p:cNvGrpSpPr/>
          <p:nvPr/>
        </p:nvGrpSpPr>
        <p:grpSpPr>
          <a:xfrm>
            <a:off x="1071968" y="0"/>
            <a:ext cx="9986113" cy="1749704"/>
            <a:chOff x="1102943" y="2554148"/>
            <a:chExt cx="9986113" cy="17497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831DD6-F950-4F70-A7C4-E71F8F223A8F}"/>
                </a:ext>
              </a:extLst>
            </p:cNvPr>
            <p:cNvSpPr/>
            <p:nvPr/>
          </p:nvSpPr>
          <p:spPr>
            <a:xfrm>
              <a:off x="1102943" y="2554148"/>
              <a:ext cx="9986113" cy="1749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DD1222-E7AF-44CB-A116-3D608582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02943" y="2554148"/>
              <a:ext cx="9986113" cy="1749704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0F1F5C6-9472-42F0-B8CC-8B3BC94C315F}"/>
              </a:ext>
            </a:extLst>
          </p:cNvPr>
          <p:cNvSpPr txBox="1">
            <a:spLocks/>
          </p:cNvSpPr>
          <p:nvPr/>
        </p:nvSpPr>
        <p:spPr>
          <a:xfrm>
            <a:off x="999681" y="-153654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Simulation Parameters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1B816D-F228-43B4-83A9-ADD7EB0690FE}"/>
              </a:ext>
            </a:extLst>
          </p:cNvPr>
          <p:cNvGrpSpPr/>
          <p:nvPr/>
        </p:nvGrpSpPr>
        <p:grpSpPr>
          <a:xfrm>
            <a:off x="70834" y="2246226"/>
            <a:ext cx="12067504" cy="3580328"/>
            <a:chOff x="70834" y="2246226"/>
            <a:chExt cx="12067504" cy="35803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C3ED594-9E1F-4A94-8175-6A30955B4C30}"/>
                </a:ext>
              </a:extLst>
            </p:cNvPr>
            <p:cNvGrpSpPr/>
            <p:nvPr/>
          </p:nvGrpSpPr>
          <p:grpSpPr>
            <a:xfrm>
              <a:off x="70834" y="2246228"/>
              <a:ext cx="12067504" cy="3580326"/>
              <a:chOff x="-2480728" y="1567935"/>
              <a:chExt cx="17153456" cy="4301961"/>
            </a:xfrm>
          </p:grpSpPr>
          <p:pic>
            <p:nvPicPr>
              <p:cNvPr id="11" name="Picture 10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1B98C46A-5AD9-4EBB-927A-FA04342A7A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480728" y="1567935"/>
                <a:ext cx="5735947" cy="4301961"/>
              </a:xfrm>
              <a:prstGeom prst="rect">
                <a:avLst/>
              </a:prstGeom>
            </p:spPr>
          </p:pic>
          <p:pic>
            <p:nvPicPr>
              <p:cNvPr id="12" name="Picture 11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678F4BB4-A796-455C-88DD-DA2CCAF61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36783" y="1567935"/>
                <a:ext cx="5735945" cy="4301960"/>
              </a:xfrm>
              <a:prstGeom prst="rect">
                <a:avLst/>
              </a:prstGeom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4D391-675E-47BB-AE93-02EDE2804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830" y="2246226"/>
              <a:ext cx="4035255" cy="3580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7044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3296B07-584D-4B0A-A0AD-CB437B3B49D6}"/>
              </a:ext>
            </a:extLst>
          </p:cNvPr>
          <p:cNvGrpSpPr/>
          <p:nvPr/>
        </p:nvGrpSpPr>
        <p:grpSpPr>
          <a:xfrm>
            <a:off x="1071968" y="0"/>
            <a:ext cx="9986113" cy="1749704"/>
            <a:chOff x="1102943" y="2554148"/>
            <a:chExt cx="9986113" cy="17497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831DD6-F950-4F70-A7C4-E71F8F223A8F}"/>
                </a:ext>
              </a:extLst>
            </p:cNvPr>
            <p:cNvSpPr/>
            <p:nvPr/>
          </p:nvSpPr>
          <p:spPr>
            <a:xfrm>
              <a:off x="1102943" y="2554148"/>
              <a:ext cx="9986113" cy="1749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DD1222-E7AF-44CB-A116-3D608582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02943" y="2554148"/>
              <a:ext cx="9986113" cy="1749704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0F1F5C6-9472-42F0-B8CC-8B3BC94C315F}"/>
              </a:ext>
            </a:extLst>
          </p:cNvPr>
          <p:cNvSpPr txBox="1">
            <a:spLocks/>
          </p:cNvSpPr>
          <p:nvPr/>
        </p:nvSpPr>
        <p:spPr>
          <a:xfrm>
            <a:off x="949232" y="-18518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Preliminary Result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66685C-10DB-4D08-9055-DB6530FFD663}"/>
              </a:ext>
            </a:extLst>
          </p:cNvPr>
          <p:cNvSpPr/>
          <p:nvPr/>
        </p:nvSpPr>
        <p:spPr>
          <a:xfrm>
            <a:off x="4537496" y="1749704"/>
            <a:ext cx="31170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cap="none" spc="0" dirty="0">
                <a:ln w="0"/>
                <a:solidFill>
                  <a:schemeClr val="tx1"/>
                </a:solidFill>
              </a:rPr>
              <a:t>Trapping Landscape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B67A6-59AA-4297-9E0D-068FAF7F74A8}"/>
              </a:ext>
            </a:extLst>
          </p:cNvPr>
          <p:cNvGrpSpPr/>
          <p:nvPr/>
        </p:nvGrpSpPr>
        <p:grpSpPr>
          <a:xfrm>
            <a:off x="0" y="2434197"/>
            <a:ext cx="12192001" cy="3080703"/>
            <a:chOff x="0" y="2434197"/>
            <a:chExt cx="12192001" cy="308070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08BB954-BA46-40E1-9FAE-B1B3FD602622}"/>
                </a:ext>
              </a:extLst>
            </p:cNvPr>
            <p:cNvGrpSpPr/>
            <p:nvPr/>
          </p:nvGrpSpPr>
          <p:grpSpPr>
            <a:xfrm>
              <a:off x="0" y="2434197"/>
              <a:ext cx="12192001" cy="3080703"/>
              <a:chOff x="0" y="2434197"/>
              <a:chExt cx="12192001" cy="308070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2B902D1-2215-4180-AD71-141A20140443}"/>
                  </a:ext>
                </a:extLst>
              </p:cNvPr>
              <p:cNvGrpSpPr/>
              <p:nvPr/>
            </p:nvGrpSpPr>
            <p:grpSpPr>
              <a:xfrm>
                <a:off x="0" y="2434197"/>
                <a:ext cx="12192001" cy="3080703"/>
                <a:chOff x="-1" y="2106274"/>
                <a:chExt cx="12192001" cy="3080703"/>
              </a:xfrm>
            </p:grpSpPr>
            <p:pic>
              <p:nvPicPr>
                <p:cNvPr id="5" name="Picture 4" descr="A picture containing computer&#10;&#10;Description automatically generated">
                  <a:extLst>
                    <a:ext uri="{FF2B5EF4-FFF2-40B4-BE49-F238E27FC236}">
                      <a16:creationId xmlns:a16="http://schemas.microsoft.com/office/drawing/2014/main" id="{BA348909-1518-4752-A8AA-CD0C0C46D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84398" y="2106275"/>
                  <a:ext cx="4107602" cy="3080702"/>
                </a:xfrm>
                <a:prstGeom prst="rect">
                  <a:avLst/>
                </a:prstGeom>
              </p:spPr>
            </p:pic>
            <p:pic>
              <p:nvPicPr>
                <p:cNvPr id="12" name="Picture 11" descr="A picture containing computer&#10;&#10;Description automatically generated">
                  <a:extLst>
                    <a:ext uri="{FF2B5EF4-FFF2-40B4-BE49-F238E27FC236}">
                      <a16:creationId xmlns:a16="http://schemas.microsoft.com/office/drawing/2014/main" id="{1AD9B6AF-EFBF-4115-9EAF-168CC15057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07603" y="2106275"/>
                  <a:ext cx="4107602" cy="3080702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picture containing computer&#10;&#10;Description automatically generated">
                  <a:extLst>
                    <a:ext uri="{FF2B5EF4-FFF2-40B4-BE49-F238E27FC236}">
                      <a16:creationId xmlns:a16="http://schemas.microsoft.com/office/drawing/2014/main" id="{F3666E24-43F5-4843-9636-87146A1A7D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" y="2106274"/>
                  <a:ext cx="4107604" cy="3080703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8A85CF7-9162-460F-A142-076EEE9BB6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69455" y="5339003"/>
                <a:ext cx="234529" cy="175897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32C3E8-46D5-447A-8483-97008AD63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65024" y="5339002"/>
              <a:ext cx="234529" cy="17589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DF16FFE-401A-4D2A-A605-9A33AD062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55361" y="5339001"/>
              <a:ext cx="234529" cy="175897"/>
            </a:xfrm>
            <a:prstGeom prst="rect">
              <a:avLst/>
            </a:prstGeom>
          </p:spPr>
        </p:pic>
      </p:grpSp>
      <p:pic>
        <p:nvPicPr>
          <p:cNvPr id="17" name="Picture 1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54107B9-006F-4970-8F2D-EF91D76076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374" y="2233836"/>
            <a:ext cx="8159856" cy="44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3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3296B07-584D-4B0A-A0AD-CB437B3B49D6}"/>
              </a:ext>
            </a:extLst>
          </p:cNvPr>
          <p:cNvGrpSpPr/>
          <p:nvPr/>
        </p:nvGrpSpPr>
        <p:grpSpPr>
          <a:xfrm>
            <a:off x="1071968" y="0"/>
            <a:ext cx="9986113" cy="1749704"/>
            <a:chOff x="1102943" y="2554148"/>
            <a:chExt cx="9986113" cy="17497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831DD6-F950-4F70-A7C4-E71F8F223A8F}"/>
                </a:ext>
              </a:extLst>
            </p:cNvPr>
            <p:cNvSpPr/>
            <p:nvPr/>
          </p:nvSpPr>
          <p:spPr>
            <a:xfrm>
              <a:off x="1102943" y="2554148"/>
              <a:ext cx="9986113" cy="1749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DD1222-E7AF-44CB-A116-3D608582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02943" y="2554148"/>
              <a:ext cx="9986113" cy="1749704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0F1F5C6-9472-42F0-B8CC-8B3BC94C315F}"/>
              </a:ext>
            </a:extLst>
          </p:cNvPr>
          <p:cNvSpPr txBox="1">
            <a:spLocks/>
          </p:cNvSpPr>
          <p:nvPr/>
        </p:nvSpPr>
        <p:spPr>
          <a:xfrm>
            <a:off x="999681" y="-153654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Improving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A1C711-62D5-46D0-9776-161D7B987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60" y="2175641"/>
            <a:ext cx="4741655" cy="395796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B3FFBC6-2990-40EF-98A1-56C3973B46E6}"/>
              </a:ext>
            </a:extLst>
          </p:cNvPr>
          <p:cNvSpPr/>
          <p:nvPr/>
        </p:nvSpPr>
        <p:spPr>
          <a:xfrm>
            <a:off x="3352275" y="2918961"/>
            <a:ext cx="346842" cy="29639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163ACB-22C0-41FF-B40D-BFF067DA7B7F}"/>
              </a:ext>
            </a:extLst>
          </p:cNvPr>
          <p:cNvGrpSpPr/>
          <p:nvPr/>
        </p:nvGrpSpPr>
        <p:grpSpPr>
          <a:xfrm>
            <a:off x="2761287" y="1827264"/>
            <a:ext cx="1528819" cy="1085174"/>
            <a:chOff x="2647776" y="2572064"/>
            <a:chExt cx="1528819" cy="108517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6FD911D-F100-45AF-A25A-7F1DADE538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5531" y="3191608"/>
              <a:ext cx="140539" cy="4656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1AA50A9-9C9B-44F3-A4C7-9D9CB4D39CA1}"/>
                    </a:ext>
                  </a:extLst>
                </p:cNvPr>
                <p:cNvSpPr txBox="1"/>
                <p:nvPr/>
              </p:nvSpPr>
              <p:spPr>
                <a:xfrm>
                  <a:off x="2647776" y="2572064"/>
                  <a:ext cx="1528819" cy="665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AU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AU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AU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AU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en-AU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AU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𝜋𝜂</m:t>
                            </m:r>
                            <m:r>
                              <a:rPr lang="en-AU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AU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1AA50A9-9C9B-44F3-A4C7-9D9CB4D39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776" y="2572064"/>
                  <a:ext cx="1528819" cy="6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BF7FDB9-4094-436D-92CD-94023CDCF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8" y="2175641"/>
            <a:ext cx="4809682" cy="360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03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3296B07-584D-4B0A-A0AD-CB437B3B49D6}"/>
              </a:ext>
            </a:extLst>
          </p:cNvPr>
          <p:cNvGrpSpPr/>
          <p:nvPr/>
        </p:nvGrpSpPr>
        <p:grpSpPr>
          <a:xfrm>
            <a:off x="1071968" y="0"/>
            <a:ext cx="9986113" cy="1749704"/>
            <a:chOff x="1102943" y="2554148"/>
            <a:chExt cx="9986113" cy="17497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831DD6-F950-4F70-A7C4-E71F8F223A8F}"/>
                </a:ext>
              </a:extLst>
            </p:cNvPr>
            <p:cNvSpPr/>
            <p:nvPr/>
          </p:nvSpPr>
          <p:spPr>
            <a:xfrm>
              <a:off x="1102943" y="2554148"/>
              <a:ext cx="9986113" cy="1749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DD1222-E7AF-44CB-A116-3D608582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02943" y="2554148"/>
              <a:ext cx="9986113" cy="1749704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0F1F5C6-9472-42F0-B8CC-8B3BC94C315F}"/>
              </a:ext>
            </a:extLst>
          </p:cNvPr>
          <p:cNvSpPr txBox="1">
            <a:spLocks/>
          </p:cNvSpPr>
          <p:nvPr/>
        </p:nvSpPr>
        <p:spPr>
          <a:xfrm>
            <a:off x="999681" y="-153654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Improving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76ABF-F9F3-4620-8BB9-DCB9160CA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353" y="1521104"/>
            <a:ext cx="5553075" cy="4229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3D895A-4D6E-4E88-AC1F-7BDBE8A10443}"/>
                  </a:ext>
                </a:extLst>
              </p:cNvPr>
              <p:cNvSpPr txBox="1"/>
              <p:nvPr/>
            </p:nvSpPr>
            <p:spPr>
              <a:xfrm>
                <a:off x="360218" y="3131127"/>
                <a:ext cx="2715491" cy="2110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AU" b="0" dirty="0"/>
              </a:p>
              <a:p>
                <a:endParaRPr lang="en-A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b="0" dirty="0"/>
              </a:p>
              <a:p>
                <a:endParaRPr lang="en-AU" b="0" dirty="0"/>
              </a:p>
              <a:p>
                <a:pPr algn="ctr"/>
                <a:r>
                  <a:rPr lang="en-AU" dirty="0"/>
                  <a:t>Or</a:t>
                </a:r>
              </a:p>
              <a:p>
                <a:pPr algn="ctr"/>
                <a:endParaRPr lang="en-A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3D895A-4D6E-4E88-AC1F-7BDBE8A1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8" y="3131127"/>
                <a:ext cx="2715491" cy="2110642"/>
              </a:xfrm>
              <a:prstGeom prst="rect">
                <a:avLst/>
              </a:prstGeom>
              <a:blipFill>
                <a:blip r:embed="rId5"/>
                <a:stretch>
                  <a:fillRect b="-144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01BFD2-D5D1-4BE8-ABFE-B12E7D7527BC}"/>
                  </a:ext>
                </a:extLst>
              </p:cNvPr>
              <p:cNvSpPr txBox="1"/>
              <p:nvPr/>
            </p:nvSpPr>
            <p:spPr>
              <a:xfrm>
                <a:off x="9476509" y="3131127"/>
                <a:ext cx="2715491" cy="1221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AU" b="0" dirty="0"/>
              </a:p>
              <a:p>
                <a:endParaRPr lang="en-AU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01BFD2-D5D1-4BE8-ABFE-B12E7D752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509" y="3131127"/>
                <a:ext cx="2715491" cy="1221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0297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69090A-CC73-440D-B60A-CA57770B630B}"/>
              </a:ext>
            </a:extLst>
          </p:cNvPr>
          <p:cNvSpPr/>
          <p:nvPr/>
        </p:nvSpPr>
        <p:spPr>
          <a:xfrm>
            <a:off x="0" y="0"/>
            <a:ext cx="5833241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897032-D209-4502-A2B3-6AC54E2A5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283" y="1832455"/>
            <a:ext cx="6077489" cy="3427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59A2C0-6598-48EB-95E7-D9BA70765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17" y="2211106"/>
            <a:ext cx="4065404" cy="30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78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176E98DB-70A8-4A56-81A4-257054CFD127}"/>
              </a:ext>
            </a:extLst>
          </p:cNvPr>
          <p:cNvGrpSpPr/>
          <p:nvPr/>
        </p:nvGrpSpPr>
        <p:grpSpPr>
          <a:xfrm>
            <a:off x="1102943" y="0"/>
            <a:ext cx="9986113" cy="1749704"/>
            <a:chOff x="1102943" y="2554148"/>
            <a:chExt cx="9986113" cy="174970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5CA2C4B-6EBC-44C9-85CA-9E4D518490BE}"/>
                </a:ext>
              </a:extLst>
            </p:cNvPr>
            <p:cNvSpPr/>
            <p:nvPr/>
          </p:nvSpPr>
          <p:spPr>
            <a:xfrm>
              <a:off x="1102943" y="2554148"/>
              <a:ext cx="9986113" cy="1749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5F375F8-FB87-4A6E-8CC9-F69FF6476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02943" y="2554148"/>
              <a:ext cx="9986113" cy="1749704"/>
            </a:xfrm>
            <a:prstGeom prst="rect">
              <a:avLst/>
            </a:prstGeom>
          </p:spPr>
        </p:pic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491D0A16-D74B-463B-B5A3-7126CD41D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943" y="-176109"/>
            <a:ext cx="10058400" cy="1450757"/>
          </a:xfrm>
        </p:spPr>
        <p:txBody>
          <a:bodyPr/>
          <a:lstStyle/>
          <a:p>
            <a:r>
              <a:rPr lang="en-AU" dirty="0"/>
              <a:t>Laser Tweezers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6C62AF6-FF1D-4376-87A4-0C418E24AC1A}"/>
                  </a:ext>
                </a:extLst>
              </p:cNvPr>
              <p:cNvSpPr/>
              <p:nvPr/>
            </p:nvSpPr>
            <p:spPr>
              <a:xfrm>
                <a:off x="1984710" y="2593931"/>
                <a:ext cx="2035622" cy="167013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540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AU" sz="540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5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5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AU" sz="5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AU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6C62AF6-FF1D-4376-87A4-0C418E24AC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710" y="2593931"/>
                <a:ext cx="2035622" cy="1670137"/>
              </a:xfrm>
              <a:prstGeom prst="rect">
                <a:avLst/>
              </a:prstGeom>
              <a:blipFill>
                <a:blip r:embed="rId4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optical trapping">
            <a:extLst>
              <a:ext uri="{FF2B5EF4-FFF2-40B4-BE49-F238E27FC236}">
                <a16:creationId xmlns:a16="http://schemas.microsoft.com/office/drawing/2014/main" id="{59EFA5F7-8EF6-41A8-BF80-DEE206B62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110" y="1450757"/>
            <a:ext cx="47625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788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42ABD995-7B6D-46A6-96C6-135986DFD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708" y="1925813"/>
            <a:ext cx="4177988" cy="393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176E98DB-70A8-4A56-81A4-257054CFD127}"/>
              </a:ext>
            </a:extLst>
          </p:cNvPr>
          <p:cNvGrpSpPr/>
          <p:nvPr/>
        </p:nvGrpSpPr>
        <p:grpSpPr>
          <a:xfrm>
            <a:off x="1102943" y="0"/>
            <a:ext cx="9986113" cy="1749704"/>
            <a:chOff x="1102943" y="2554148"/>
            <a:chExt cx="9986113" cy="174970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5CA2C4B-6EBC-44C9-85CA-9E4D518490BE}"/>
                </a:ext>
              </a:extLst>
            </p:cNvPr>
            <p:cNvSpPr/>
            <p:nvPr/>
          </p:nvSpPr>
          <p:spPr>
            <a:xfrm>
              <a:off x="1102943" y="2554148"/>
              <a:ext cx="9986113" cy="1749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5F375F8-FB87-4A6E-8CC9-F69FF6476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5000"/>
            </a:blip>
            <a:stretch>
              <a:fillRect/>
            </a:stretch>
          </p:blipFill>
          <p:spPr>
            <a:xfrm>
              <a:off x="1102943" y="2554148"/>
              <a:ext cx="9986113" cy="1749704"/>
            </a:xfrm>
            <a:prstGeom prst="rect">
              <a:avLst/>
            </a:prstGeom>
          </p:spPr>
        </p:pic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491D0A16-D74B-463B-B5A3-7126CD41D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943" y="-176109"/>
            <a:ext cx="10058400" cy="1450757"/>
          </a:xfrm>
        </p:spPr>
        <p:txBody>
          <a:bodyPr/>
          <a:lstStyle/>
          <a:p>
            <a:r>
              <a:rPr lang="en-AU" dirty="0"/>
              <a:t>Optical Forces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ABABE-5432-41E0-B997-7B1CE60E17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38"/>
          <a:stretch/>
        </p:blipFill>
        <p:spPr>
          <a:xfrm>
            <a:off x="1324598" y="1925813"/>
            <a:ext cx="3629091" cy="425584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61C6023-E53D-4E0B-8977-0A6F8FB3BBDB}"/>
              </a:ext>
            </a:extLst>
          </p:cNvPr>
          <p:cNvGrpSpPr/>
          <p:nvPr/>
        </p:nvGrpSpPr>
        <p:grpSpPr>
          <a:xfrm>
            <a:off x="45845" y="1686551"/>
            <a:ext cx="12172594" cy="4734370"/>
            <a:chOff x="-102551" y="1589518"/>
            <a:chExt cx="12172594" cy="473437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D72491-FA45-4C5F-9E13-1E2DFD067DCA}"/>
                </a:ext>
              </a:extLst>
            </p:cNvPr>
            <p:cNvSpPr/>
            <p:nvPr/>
          </p:nvSpPr>
          <p:spPr>
            <a:xfrm>
              <a:off x="-102551" y="1589518"/>
              <a:ext cx="12146155" cy="4734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C710BB3-6E52-43D3-BA4F-8A1202680AE8}"/>
                </a:ext>
              </a:extLst>
            </p:cNvPr>
            <p:cNvGrpSpPr/>
            <p:nvPr/>
          </p:nvGrpSpPr>
          <p:grpSpPr>
            <a:xfrm>
              <a:off x="820786" y="1683521"/>
              <a:ext cx="11249257" cy="4627548"/>
              <a:chOff x="1594506" y="1683521"/>
              <a:chExt cx="9711580" cy="462754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2AEF5F00-F245-4EB1-BBB6-9C6C475FB855}"/>
                      </a:ext>
                    </a:extLst>
                  </p:cNvPr>
                  <p:cNvSpPr/>
                  <p:nvPr/>
                </p:nvSpPr>
                <p:spPr>
                  <a:xfrm>
                    <a:off x="5210086" y="2386312"/>
                    <a:ext cx="6096000" cy="1915781"/>
                  </a:xfrm>
                  <a:prstGeom prst="rect">
                    <a:avLst/>
                  </a:prstGeom>
                </p:spPr>
                <p:txBody>
                  <a:bodyPr>
                    <a:sp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=−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𝑛𝑚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AU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𝑴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𝑛𝑚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nary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AU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</m:d>
                              <m:r>
                                <a:rPr lang="en-A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AU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𝑛𝑚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A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AU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nary>
                        </m:oMath>
                      </m:oMathPara>
                    </a14:m>
                    <a:endParaRPr lang="en-AU" sz="28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=−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𝑛𝑚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AU" b="1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𝑴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𝑛𝑚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nary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AU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e>
                              </m:d>
                              <m:r>
                                <a:rPr lang="en-A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AU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𝑛𝑚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A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AU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nary>
                        </m:oMath>
                      </m:oMathPara>
                    </a14:m>
                    <a:endParaRPr lang="en-AU" sz="28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2AEF5F00-F245-4EB1-BBB6-9C6C475FB85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10086" y="2386312"/>
                    <a:ext cx="6096000" cy="191578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26091D92-E741-470E-8505-6D9479CCE2E7}"/>
                      </a:ext>
                    </a:extLst>
                  </p:cNvPr>
                  <p:cNvSpPr/>
                  <p:nvPr/>
                </p:nvSpPr>
                <p:spPr>
                  <a:xfrm>
                    <a:off x="7319400" y="4777149"/>
                    <a:ext cx="1877372" cy="5852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A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AU" i="1">
                                            <a:latin typeface="Cambria Math" panose="02040503050406030204" pitchFamily="18" charset="0"/>
                                          </a:rPr>
                                          <m:t>𝑛𝑚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A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AU" i="1">
                                            <a:latin typeface="Cambria Math" panose="02040503050406030204" pitchFamily="18" charset="0"/>
                                          </a:rPr>
                                          <m:t>𝑛𝑚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AU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𝑻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AU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AU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b="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AU" b="0" i="1">
                                            <a:latin typeface="Cambria Math" panose="02040503050406030204" pitchFamily="18" charset="0"/>
                                          </a:rPr>
                                          <m:t>𝑛𝑚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AU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b="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AU" b="0" i="1">
                                            <a:latin typeface="Cambria Math" panose="02040503050406030204" pitchFamily="18" charset="0"/>
                                          </a:rPr>
                                          <m:t>𝑛𝑚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AU" dirty="0"/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26091D92-E741-470E-8505-6D9479CCE2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9400" y="4777149"/>
                    <a:ext cx="1877372" cy="58528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3925C73-D6E0-4CB5-8928-3599E5C8B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94506" y="1683521"/>
                <a:ext cx="3012014" cy="46275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4013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176E98DB-70A8-4A56-81A4-257054CFD127}"/>
              </a:ext>
            </a:extLst>
          </p:cNvPr>
          <p:cNvGrpSpPr/>
          <p:nvPr/>
        </p:nvGrpSpPr>
        <p:grpSpPr>
          <a:xfrm>
            <a:off x="1102943" y="0"/>
            <a:ext cx="9986113" cy="1749704"/>
            <a:chOff x="1102943" y="2554148"/>
            <a:chExt cx="9986113" cy="174970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5CA2C4B-6EBC-44C9-85CA-9E4D518490BE}"/>
                </a:ext>
              </a:extLst>
            </p:cNvPr>
            <p:cNvSpPr/>
            <p:nvPr/>
          </p:nvSpPr>
          <p:spPr>
            <a:xfrm>
              <a:off x="1102943" y="2554148"/>
              <a:ext cx="9986113" cy="1749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5F375F8-FB87-4A6E-8CC9-F69FF6476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02943" y="2554148"/>
              <a:ext cx="9986113" cy="1749704"/>
            </a:xfrm>
            <a:prstGeom prst="rect">
              <a:avLst/>
            </a:prstGeom>
          </p:spPr>
        </p:pic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491D0A16-D74B-463B-B5A3-7126CD41D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943" y="-176109"/>
            <a:ext cx="10058400" cy="1450757"/>
          </a:xfrm>
        </p:spPr>
        <p:txBody>
          <a:bodyPr/>
          <a:lstStyle/>
          <a:p>
            <a:r>
              <a:rPr lang="en-AU" dirty="0"/>
              <a:t>Optical Tweezer Toolbox 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CE7F05FD-F4F1-4F8B-A6E7-CA1B3E057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624" y="1996968"/>
            <a:ext cx="6481376" cy="48610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4A7399-68F0-4AD4-9EDC-2282C97C70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3" y="2305318"/>
            <a:ext cx="5726807" cy="455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62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3296B07-584D-4B0A-A0AD-CB437B3B49D6}"/>
              </a:ext>
            </a:extLst>
          </p:cNvPr>
          <p:cNvGrpSpPr/>
          <p:nvPr/>
        </p:nvGrpSpPr>
        <p:grpSpPr>
          <a:xfrm>
            <a:off x="1071968" y="0"/>
            <a:ext cx="9986113" cy="1749704"/>
            <a:chOff x="1102943" y="2554148"/>
            <a:chExt cx="9986113" cy="17497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831DD6-F950-4F70-A7C4-E71F8F223A8F}"/>
                </a:ext>
              </a:extLst>
            </p:cNvPr>
            <p:cNvSpPr/>
            <p:nvPr/>
          </p:nvSpPr>
          <p:spPr>
            <a:xfrm>
              <a:off x="1102943" y="2554148"/>
              <a:ext cx="9986113" cy="1749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DD1222-E7AF-44CB-A116-3D608582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02943" y="2554148"/>
              <a:ext cx="9986113" cy="1749704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0F1F5C6-9472-42F0-B8CC-8B3BC94C315F}"/>
              </a:ext>
            </a:extLst>
          </p:cNvPr>
          <p:cNvSpPr txBox="1">
            <a:spLocks/>
          </p:cNvSpPr>
          <p:nvPr/>
        </p:nvSpPr>
        <p:spPr>
          <a:xfrm>
            <a:off x="999681" y="-153654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Trap Stiffness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15DB74A2-E93E-4706-B9EE-04F5471C5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1921706"/>
            <a:ext cx="5234152" cy="392561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2B5385A-B525-4F61-A467-27D4A1C01C48}"/>
              </a:ext>
            </a:extLst>
          </p:cNvPr>
          <p:cNvGrpSpPr/>
          <p:nvPr/>
        </p:nvGrpSpPr>
        <p:grpSpPr>
          <a:xfrm>
            <a:off x="3104756" y="2775728"/>
            <a:ext cx="2063592" cy="1760553"/>
            <a:chOff x="3104756" y="2775728"/>
            <a:chExt cx="2063592" cy="1760553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2D48F4F-5B25-4137-8107-6FCEEF31D9B8}"/>
                </a:ext>
              </a:extLst>
            </p:cNvPr>
            <p:cNvCxnSpPr/>
            <p:nvPr/>
          </p:nvCxnSpPr>
          <p:spPr>
            <a:xfrm flipH="1">
              <a:off x="3291840" y="3090041"/>
              <a:ext cx="1147730" cy="12486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06945A7-2F92-43E3-A53E-5B102258C0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04756" y="4151709"/>
              <a:ext cx="380203" cy="384572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E9C2707-A105-42F6-8B47-3AABCC72564C}"/>
                    </a:ext>
                  </a:extLst>
                </p:cNvPr>
                <p:cNvSpPr txBox="1"/>
                <p:nvPr/>
              </p:nvSpPr>
              <p:spPr>
                <a:xfrm>
                  <a:off x="3639529" y="2775728"/>
                  <a:ext cx="15288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AU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AU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E9C2707-A105-42F6-8B47-3AABCC7256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9529" y="2775728"/>
                  <a:ext cx="152881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A76BFC-7C01-4877-A731-F4B1B6801A9E}"/>
              </a:ext>
            </a:extLst>
          </p:cNvPr>
          <p:cNvGrpSpPr/>
          <p:nvPr/>
        </p:nvGrpSpPr>
        <p:grpSpPr>
          <a:xfrm>
            <a:off x="7243730" y="2775728"/>
            <a:ext cx="3479606" cy="1558682"/>
            <a:chOff x="7029057" y="1713797"/>
            <a:chExt cx="3479606" cy="15586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BFCBF5C-E32F-4081-99DF-4CED079C39F2}"/>
                    </a:ext>
                  </a:extLst>
                </p:cNvPr>
                <p:cNvSpPr/>
                <p:nvPr/>
              </p:nvSpPr>
              <p:spPr>
                <a:xfrm>
                  <a:off x="7029057" y="1713797"/>
                  <a:ext cx="3479606" cy="7498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AU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                    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AU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sub>
                        </m:sSub>
                        <m:sSup>
                          <m:sSupPr>
                            <m:ctrlPr>
                              <a:rPr lang="en-AU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AU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BFCBF5C-E32F-4081-99DF-4CED079C39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057" y="1713797"/>
                  <a:ext cx="3479606" cy="7498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1A3C2EC-25AB-40E9-9ABE-12846D92D835}"/>
                    </a:ext>
                  </a:extLst>
                </p:cNvPr>
                <p:cNvSpPr/>
                <p:nvPr/>
              </p:nvSpPr>
              <p:spPr>
                <a:xfrm>
                  <a:off x="7952714" y="2464053"/>
                  <a:ext cx="1192827" cy="8084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1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AU" b="1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𝜿</m:t>
                            </m:r>
                          </m:e>
                          <m:sub>
                            <m:r>
                              <a:rPr lang="en-AU" b="1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𝒛</m:t>
                            </m:r>
                          </m:sub>
                        </m:sSub>
                        <m:r>
                          <a:rPr lang="en-AU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AU" b="1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AU" b="1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1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𝒌</m:t>
                                </m:r>
                              </m:e>
                              <m:sub>
                                <m:r>
                                  <a:rPr lang="en-AU" b="1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𝑩</m:t>
                                </m:r>
                              </m:sub>
                            </m:sSub>
                            <m:r>
                              <a:rPr lang="en-AU" b="1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num>
                          <m:den>
                            <m:r>
                              <a:rPr lang="en-AU" b="1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⟨</m:t>
                            </m:r>
                            <m:sSup>
                              <m:sSupPr>
                                <m:ctrlPr>
                                  <a:rPr lang="en-AU" b="1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AU" b="1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AU" b="1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AU" b="1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⟩</m:t>
                            </m:r>
                          </m:den>
                        </m:f>
                      </m:oMath>
                    </m:oMathPara>
                  </a14:m>
                  <a:endParaRPr lang="en-AU" sz="28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1A3C2EC-25AB-40E9-9ABE-12846D92D8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2714" y="2464053"/>
                  <a:ext cx="1192827" cy="8084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3433AD-4B48-41C4-BF6D-BBE42101DE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170" y="1921706"/>
            <a:ext cx="5234151" cy="392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7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176E98DB-70A8-4A56-81A4-257054CFD127}"/>
              </a:ext>
            </a:extLst>
          </p:cNvPr>
          <p:cNvGrpSpPr/>
          <p:nvPr/>
        </p:nvGrpSpPr>
        <p:grpSpPr>
          <a:xfrm>
            <a:off x="1102943" y="0"/>
            <a:ext cx="9986113" cy="1749704"/>
            <a:chOff x="1102943" y="2554148"/>
            <a:chExt cx="9986113" cy="174970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5CA2C4B-6EBC-44C9-85CA-9E4D518490BE}"/>
                </a:ext>
              </a:extLst>
            </p:cNvPr>
            <p:cNvSpPr/>
            <p:nvPr/>
          </p:nvSpPr>
          <p:spPr>
            <a:xfrm>
              <a:off x="1102943" y="2554148"/>
              <a:ext cx="9986113" cy="1749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5F375F8-FB87-4A6E-8CC9-F69FF6476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02943" y="2554148"/>
              <a:ext cx="9986113" cy="1749704"/>
            </a:xfrm>
            <a:prstGeom prst="rect">
              <a:avLst/>
            </a:prstGeom>
          </p:spPr>
        </p:pic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491D0A16-D74B-463B-B5A3-7126CD41D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943" y="-176109"/>
            <a:ext cx="10058400" cy="1450757"/>
          </a:xfrm>
        </p:spPr>
        <p:txBody>
          <a:bodyPr/>
          <a:lstStyle/>
          <a:p>
            <a:r>
              <a:rPr lang="en-AU" dirty="0"/>
              <a:t>Motivation/Goal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4770FE-7160-4034-BD73-B65A65651FA3}"/>
                  </a:ext>
                </a:extLst>
              </p:cNvPr>
              <p:cNvSpPr txBox="1"/>
              <p:nvPr/>
            </p:nvSpPr>
            <p:spPr>
              <a:xfrm>
                <a:off x="598447" y="1925813"/>
                <a:ext cx="11067392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dirty="0"/>
                  <a:t>Possible:</a:t>
                </a:r>
              </a:p>
              <a:p>
                <a:endParaRPr lang="en-AU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𝑅𝑎𝑑𝑖𝑢𝑠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𝑅𝑒𝑓𝑟𝑎𝑐𝑡𝑖𝑣𝑒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𝐼𝑛𝑑𝑒𝑥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 →  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𝑇𝑟𝑎𝑝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𝑆𝑡𝑖𝑓𝑓𝑛𝑒𝑠𝑠</m:t>
                      </m:r>
                    </m:oMath>
                  </m:oMathPara>
                </a14:m>
                <a:endParaRPr lang="en-AU" sz="2800" dirty="0"/>
              </a:p>
              <a:p>
                <a:endParaRPr lang="en-AU" sz="2800" dirty="0"/>
              </a:p>
              <a:p>
                <a:r>
                  <a:rPr lang="en-AU" sz="2800" dirty="0"/>
                  <a:t>Unknown:</a:t>
                </a:r>
              </a:p>
              <a:p>
                <a:endParaRPr lang="en-AU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>
                          <a:latin typeface="Cambria Math" panose="02040503050406030204" pitchFamily="18" charset="0"/>
                        </a:rPr>
                        <m:t>𝑇𝑟𝑎𝑝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𝑆𝑡𝑖𝑓𝑓𝑛𝑒𝑠𝑠</m:t>
                      </m:r>
                      <m:r>
                        <a:rPr lang="en-AU" sz="2800" b="0" i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𝑅𝑎𝑑𝑖𝑢𝑠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𝑅𝑒𝑓𝑟𝑎𝑐𝑡𝑖𝑣𝑒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𝐼𝑛𝑑𝑒𝑥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AU" sz="2800" dirty="0"/>
              </a:p>
              <a:p>
                <a:endParaRPr lang="en-AU" sz="2800" dirty="0"/>
              </a:p>
              <a:p>
                <a:r>
                  <a:rPr lang="en-AU" sz="2800" b="1" dirty="0"/>
                  <a:t>Can Neural Networks Help?</a:t>
                </a: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4770FE-7160-4034-BD73-B65A65651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47" y="1925813"/>
                <a:ext cx="11067392" cy="4247317"/>
              </a:xfrm>
              <a:prstGeom prst="rect">
                <a:avLst/>
              </a:prstGeom>
              <a:blipFill>
                <a:blip r:embed="rId4"/>
                <a:stretch>
                  <a:fillRect l="-1101" t="-143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252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3296B07-584D-4B0A-A0AD-CB437B3B49D6}"/>
              </a:ext>
            </a:extLst>
          </p:cNvPr>
          <p:cNvGrpSpPr/>
          <p:nvPr/>
        </p:nvGrpSpPr>
        <p:grpSpPr>
          <a:xfrm>
            <a:off x="1071968" y="0"/>
            <a:ext cx="9986113" cy="1749704"/>
            <a:chOff x="1102943" y="2554148"/>
            <a:chExt cx="9986113" cy="17497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831DD6-F950-4F70-A7C4-E71F8F223A8F}"/>
                </a:ext>
              </a:extLst>
            </p:cNvPr>
            <p:cNvSpPr/>
            <p:nvPr/>
          </p:nvSpPr>
          <p:spPr>
            <a:xfrm>
              <a:off x="1102943" y="2554148"/>
              <a:ext cx="9986113" cy="1749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DD1222-E7AF-44CB-A116-3D608582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02943" y="2554148"/>
              <a:ext cx="9986113" cy="1749704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0F1F5C6-9472-42F0-B8CC-8B3BC94C315F}"/>
              </a:ext>
            </a:extLst>
          </p:cNvPr>
          <p:cNvSpPr txBox="1">
            <a:spLocks/>
          </p:cNvSpPr>
          <p:nvPr/>
        </p:nvSpPr>
        <p:spPr>
          <a:xfrm>
            <a:off x="999681" y="-153654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Neural Networks </a:t>
            </a:r>
          </a:p>
        </p:txBody>
      </p:sp>
      <p:pic>
        <p:nvPicPr>
          <p:cNvPr id="13" name="Picture 2" descr="Image result for neural network">
            <a:extLst>
              <a:ext uri="{FF2B5EF4-FFF2-40B4-BE49-F238E27FC236}">
                <a16:creationId xmlns:a16="http://schemas.microsoft.com/office/drawing/2014/main" id="{F76DEF0C-E87C-4B7F-B592-4DF772878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62" y="1956124"/>
            <a:ext cx="6805031" cy="398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30302F-53CF-48E8-B961-F0FC00869465}"/>
              </a:ext>
            </a:extLst>
          </p:cNvPr>
          <p:cNvSpPr txBox="1"/>
          <p:nvPr/>
        </p:nvSpPr>
        <p:spPr>
          <a:xfrm>
            <a:off x="2368776" y="1904850"/>
            <a:ext cx="2307365" cy="39823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202B02-4906-43F5-A356-EFFAF5D5D6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656"/>
          <a:stretch/>
        </p:blipFill>
        <p:spPr>
          <a:xfrm>
            <a:off x="7677891" y="2845587"/>
            <a:ext cx="4290665" cy="199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3296B07-584D-4B0A-A0AD-CB437B3B49D6}"/>
              </a:ext>
            </a:extLst>
          </p:cNvPr>
          <p:cNvGrpSpPr/>
          <p:nvPr/>
        </p:nvGrpSpPr>
        <p:grpSpPr>
          <a:xfrm>
            <a:off x="1071968" y="0"/>
            <a:ext cx="9986113" cy="1749704"/>
            <a:chOff x="1102943" y="2554148"/>
            <a:chExt cx="9986113" cy="17497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831DD6-F950-4F70-A7C4-E71F8F223A8F}"/>
                </a:ext>
              </a:extLst>
            </p:cNvPr>
            <p:cNvSpPr/>
            <p:nvPr/>
          </p:nvSpPr>
          <p:spPr>
            <a:xfrm>
              <a:off x="1102943" y="2554148"/>
              <a:ext cx="9986113" cy="1749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DD1222-E7AF-44CB-A116-3D608582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02943" y="2554148"/>
              <a:ext cx="9986113" cy="1749704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0F1F5C6-9472-42F0-B8CC-8B3BC94C315F}"/>
              </a:ext>
            </a:extLst>
          </p:cNvPr>
          <p:cNvSpPr txBox="1">
            <a:spLocks/>
          </p:cNvSpPr>
          <p:nvPr/>
        </p:nvSpPr>
        <p:spPr>
          <a:xfrm>
            <a:off x="999681" y="-153654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Under the Lid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997160-189D-4934-8D4B-53A82971D2DD}"/>
              </a:ext>
            </a:extLst>
          </p:cNvPr>
          <p:cNvSpPr/>
          <p:nvPr/>
        </p:nvSpPr>
        <p:spPr>
          <a:xfrm>
            <a:off x="8095010" y="2967335"/>
            <a:ext cx="26068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2FF240-7AD4-46FA-A913-65CE5E5865F4}"/>
              </a:ext>
            </a:extLst>
          </p:cNvPr>
          <p:cNvSpPr/>
          <p:nvPr/>
        </p:nvSpPr>
        <p:spPr>
          <a:xfrm>
            <a:off x="1199385" y="2967335"/>
            <a:ext cx="30182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013D3A-8282-4D6A-9674-83BDE9953314}"/>
              </a:ext>
            </a:extLst>
          </p:cNvPr>
          <p:cNvGrpSpPr/>
          <p:nvPr/>
        </p:nvGrpSpPr>
        <p:grpSpPr>
          <a:xfrm>
            <a:off x="0" y="2204759"/>
            <a:ext cx="5417032" cy="3937486"/>
            <a:chOff x="165097" y="2160615"/>
            <a:chExt cx="5863784" cy="407516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69D6051-B866-413F-BAF9-DA504748A2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01" b="1803"/>
            <a:stretch/>
          </p:blipFill>
          <p:spPr>
            <a:xfrm>
              <a:off x="165097" y="4156059"/>
              <a:ext cx="5863784" cy="20797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2377E55-E4E6-486E-BA9D-60A8B7A53E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2656"/>
            <a:stretch/>
          </p:blipFill>
          <p:spPr>
            <a:xfrm>
              <a:off x="684308" y="2160615"/>
              <a:ext cx="4290665" cy="1995444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FD829AF-2CE3-4E4B-8744-D97A5FF0B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8933"/>
            <a:ext cx="6077489" cy="342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3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3296B07-584D-4B0A-A0AD-CB437B3B49D6}"/>
              </a:ext>
            </a:extLst>
          </p:cNvPr>
          <p:cNvGrpSpPr/>
          <p:nvPr/>
        </p:nvGrpSpPr>
        <p:grpSpPr>
          <a:xfrm>
            <a:off x="1071968" y="0"/>
            <a:ext cx="9986113" cy="1749704"/>
            <a:chOff x="1102943" y="2554148"/>
            <a:chExt cx="9986113" cy="17497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831DD6-F950-4F70-A7C4-E71F8F223A8F}"/>
                </a:ext>
              </a:extLst>
            </p:cNvPr>
            <p:cNvSpPr/>
            <p:nvPr/>
          </p:nvSpPr>
          <p:spPr>
            <a:xfrm>
              <a:off x="1102943" y="2554148"/>
              <a:ext cx="9986113" cy="1749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DD1222-E7AF-44CB-A116-3D608582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02943" y="2554148"/>
              <a:ext cx="9986113" cy="1749704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0F1F5C6-9472-42F0-B8CC-8B3BC94C315F}"/>
              </a:ext>
            </a:extLst>
          </p:cNvPr>
          <p:cNvSpPr txBox="1">
            <a:spLocks/>
          </p:cNvSpPr>
          <p:nvPr/>
        </p:nvSpPr>
        <p:spPr>
          <a:xfrm>
            <a:off x="999681" y="-153654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5-DOF Network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68D8FB-EFB7-44DF-A5D8-0C1589CB2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05" y="2096798"/>
            <a:ext cx="5986895" cy="40213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85851D-1CD5-4659-A1B6-B24A6C7DCFE3}"/>
                  </a:ext>
                </a:extLst>
              </p:cNvPr>
              <p:cNvSpPr txBox="1"/>
              <p:nvPr/>
            </p:nvSpPr>
            <p:spPr>
              <a:xfrm>
                <a:off x="5370790" y="5254154"/>
                <a:ext cx="5756564" cy="691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̅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𝐵𝑟𝑜𝑤𝑛𝑖𝑎𝑛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85851D-1CD5-4659-A1B6-B24A6C7DC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790" y="5254154"/>
                <a:ext cx="5756564" cy="6910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C979FE1-C217-4793-9B4D-8520CE3FE0F6}"/>
              </a:ext>
            </a:extLst>
          </p:cNvPr>
          <p:cNvGrpSpPr/>
          <p:nvPr/>
        </p:nvGrpSpPr>
        <p:grpSpPr>
          <a:xfrm>
            <a:off x="6499284" y="1738778"/>
            <a:ext cx="3361029" cy="3277582"/>
            <a:chOff x="6925972" y="2096798"/>
            <a:chExt cx="2780434" cy="27671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16653B-411C-490D-85D1-8F9365D40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25972" y="2096798"/>
              <a:ext cx="2780434" cy="276713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111D4A-58D3-4ED9-B36C-3EB24A20B6F4}"/>
                </a:ext>
              </a:extLst>
            </p:cNvPr>
            <p:cNvSpPr/>
            <p:nvPr/>
          </p:nvSpPr>
          <p:spPr>
            <a:xfrm>
              <a:off x="7432964" y="2306782"/>
              <a:ext cx="193963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07094469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3170</TotalTime>
  <Words>388</Words>
  <Application>Microsoft Office PowerPoint</Application>
  <PresentationFormat>Widescreen</PresentationFormat>
  <Paragraphs>98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Retrospect</vt:lpstr>
      <vt:lpstr>Office Theme</vt:lpstr>
      <vt:lpstr>Predicting Particle Properties Training a Neural Network to characterise particles in Laser Tweezers </vt:lpstr>
      <vt:lpstr>Laser Tweezers </vt:lpstr>
      <vt:lpstr>Optical Forces </vt:lpstr>
      <vt:lpstr>Optical Tweezer Toolbox </vt:lpstr>
      <vt:lpstr>PowerPoint Presentation</vt:lpstr>
      <vt:lpstr>Motivation/Goal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Speech</dc:title>
  <dc:creator>Lachlan Hamilton</dc:creator>
  <cp:lastModifiedBy>Lachlan Hamilton</cp:lastModifiedBy>
  <cp:revision>81</cp:revision>
  <dcterms:created xsi:type="dcterms:W3CDTF">2019-09-24T00:26:56Z</dcterms:created>
  <dcterms:modified xsi:type="dcterms:W3CDTF">2020-01-22T00:36:58Z</dcterms:modified>
</cp:coreProperties>
</file>